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430" r:id="rId4"/>
    <p:sldId id="258" r:id="rId5"/>
    <p:sldId id="259" r:id="rId6"/>
    <p:sldId id="411" r:id="rId7"/>
    <p:sldId id="433" r:id="rId8"/>
    <p:sldId id="432" r:id="rId9"/>
    <p:sldId id="434" r:id="rId10"/>
    <p:sldId id="435" r:id="rId11"/>
    <p:sldId id="436" r:id="rId12"/>
    <p:sldId id="437" r:id="rId13"/>
    <p:sldId id="438" r:id="rId14"/>
    <p:sldId id="439" r:id="rId15"/>
    <p:sldId id="455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9" r:id="rId25"/>
    <p:sldId id="448" r:id="rId26"/>
    <p:sldId id="450" r:id="rId27"/>
    <p:sldId id="451" r:id="rId28"/>
    <p:sldId id="452" r:id="rId29"/>
    <p:sldId id="453" r:id="rId30"/>
    <p:sldId id="454" r:id="rId31"/>
    <p:sldId id="269" r:id="rId32"/>
    <p:sldId id="276" r:id="rId33"/>
    <p:sldId id="272" r:id="rId34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6391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82326-FCF6-62A7-93A8-C87146165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B295AC-7A79-95FF-1AA6-D678093C8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69C008-77AE-57CA-6A81-78DE738A5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AF1E89-1278-0D40-FFE5-328419765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61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24673-D02F-CA8C-CC89-A68C88C00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5612F5-8D8F-1CD9-5676-146A2CFAB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7F2243-D26B-5454-C789-95CBA90D2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1BA75E-180D-F61C-A559-16DA41A958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07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3C050-CD1D-911C-5F62-387220345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9D24F0-3C74-5B53-0941-D06270D75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FC6EAD8-7F97-3D13-2823-98B13A15A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E610AF-8A82-61C3-9480-429E73C26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068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75B79-1F3A-058A-CFE7-5684C140A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4697D94-02AC-84FA-803E-E7162DF8D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EE6B2D4-5F60-34C0-D03D-81E575A5D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A2D3C4-5222-001C-9CE6-630DBC47D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5777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2BACF-6F53-A2EE-632C-D629B329D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57E514-496B-BC06-45FF-710A9B8BA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074346-817F-1BD5-EDE6-5423193F2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F188A8-1CE5-2265-79B4-C95DCBA30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153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E3E83-98B8-7A9C-C65F-F43A297C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82968B9-38CF-E4B2-9649-EFA47606D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18D05D0-FCEC-2A60-0F7D-BE1D33B7A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30592A-5C69-A4FF-EBA3-A693A401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7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8DDCB-40C3-E116-1614-8A654BBC9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6C5396-1220-8CAD-359F-8177EE64E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4FC27DB-4D03-38C5-B9F9-E6D2901E1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ED4539-B85A-2726-FA8E-ECDCF6EC3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3326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F50D2-CC1B-46B9-414B-18B17EC91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C09A2D-7D00-4744-ECE4-F5DA9C1E1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50BF04-D7FC-37B6-0E5D-431CD56F2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F617A1-2918-C618-1641-97A793F6B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830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27E55-32A7-6EA9-E33F-1FA0A650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AE40406-4113-0A80-2C18-8C89590A4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FEEA404-4E77-0B71-AED9-83CD0A87D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3B129A-303A-57D0-B51A-0C9099E19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659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80EE4-54F2-A940-ED5F-10118014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3E44FD-55D6-9DBB-8605-A1563E858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04EEF55-8F90-D816-2996-EB3468FBC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1A92AC-7B0D-73F3-4ABE-76C03B533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82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E34BA-0D81-86D1-2901-75DC10872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FF4FE41-201B-18AB-C343-7C0538DD8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4655FCC-62A7-B4F2-12D4-650FD4607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4F3576-887B-2862-DDC3-B8D5E9460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699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849CE-8B5A-9E23-A0F4-25D690C3D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57571BE-989A-39EA-06BF-52A3C8C40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7D0C49-037D-EB2B-21CD-557D45F8D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405708-A9BD-AA70-07EA-4322AEAD2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583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16329-9B3E-C8D7-3AFB-9F1AED3AC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3041F1-B38D-D675-4754-9EBBB35B1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F240A93-E3B0-0553-AE9D-08CD181AD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BE6584-E904-DBDD-4F72-41EEB5FEF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771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90446-0EF1-91F3-987D-605A13FBA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20D430-C4C3-B795-63C4-DBBBE7757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71CD8B-2792-0DDF-E438-BBC11AA7C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4AF213-3DD0-1B85-B034-8BB57F6AA6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854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F78AA-EEA6-80FD-9AB2-FDC10C038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30CCE9-9C27-9025-004F-07134589B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895128D-52D2-13E6-9348-A99EEBA3D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A57797-D131-36FF-55DD-DA5DA5824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5159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B09A-2E88-9D05-19AF-C5C7791EC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67495BF-266E-658D-10B3-30B302251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FB7982-0AC3-D62B-ED86-8D4719747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CBCDB0-8795-EBF7-DBE3-3C070AE80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74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D274C-2B79-D9A5-2B38-0A996398F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017F663-7C8C-9CD5-0A50-2012F2A6E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7B54C1-60FF-4C48-F730-C028466D8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AC9F77-2757-49C5-2B9A-647DDDE11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759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68339-7CDD-C6A0-99C0-3F3BB63D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2B88F44-BE8A-1D7A-E054-7B66AC9DC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08F05DB-9D9B-86CF-CF92-AC73E8D9F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51053B-82BF-648E-2402-AE923C36E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98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04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EE359-A38C-24C2-05A8-2D939915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4FE2CA-38C7-2713-5DE1-DF04E7A1E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2B6EE66-6E7C-6DF4-9697-BD3E47DE6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C664DE-6CED-9A6B-EE9A-CFD504E44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034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9252E-DF7A-E92C-0DF2-E5EFC59C7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FBC995E-26AF-9373-603A-37B0D7F09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A4389E5-F19F-AB21-E09D-FDFF0966A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F1E079-D8A6-441C-C092-7F24A5CEA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1235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D19AE-9C95-F42C-734B-C88368701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8D7BAA3-D164-D7A6-C0E2-3C5F621CB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9AD32FA-B9E4-FC8D-8CF7-F9DC61314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B78B16-CAA1-3D7D-ED63-92472CC1B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02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68833-E6C9-CAFE-B282-475D416B3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EEF36B7-D114-B44E-4384-237BB3342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725BEE1-82F5-FF5B-BF34-175799A9A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F58E60-C5D0-0A45-5161-909FF2567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45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C6D0B-E5B0-F15D-3EED-396238D4B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74EC24-C272-A7E2-2B27-9AD1CCBEA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5EAF473-9550-ECD2-2610-AE81C6C95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0DB37A-8574-E102-BA59-9789BE0C7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247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C2F2-5C92-2F04-0F0E-CA6A64A00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D7C16E9-A2F9-14A5-54FC-70AB8539D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337C18-81B4-AED4-B863-1DF64BDFC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D71682-25E3-0820-C642-E2504BE3E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995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A347F-9399-8DB4-90D5-2C78CFD10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AD0C31-5995-40DA-64DB-F5FA4F8BB199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4E042A-AD2E-E2AC-5813-D13BCEF9B235}"/>
              </a:ext>
            </a:extLst>
          </p:cNvPr>
          <p:cNvSpPr txBox="1"/>
          <p:nvPr/>
        </p:nvSpPr>
        <p:spPr>
          <a:xfrm>
            <a:off x="365760" y="1149924"/>
            <a:ext cx="11194063" cy="486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Bens Públicos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Classificam-se como bens públicos todos aqueles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pertencentes aos entes federativos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submetidos a regime jurídico especial de direito público.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Móveis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Bens transportáveis sem alteração da estrutura, como veículos, mobiliário e equipamentos.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 obrigatório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sistema patrimonial conforme Instrução Normativa TCE-PR nº 89/2013, art. 14.</a:t>
            </a:r>
          </a:p>
        </p:txBody>
      </p:sp>
    </p:spTree>
    <p:extLst>
      <p:ext uri="{BB962C8B-B14F-4D97-AF65-F5344CB8AC3E}">
        <p14:creationId xmlns:p14="http://schemas.microsoft.com/office/powerpoint/2010/main" val="363548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8B1A3B-C19E-C262-A3FA-6A23E600E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626CC3D-5FC0-26D7-9EE9-5885291EBF90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4F4CCD-98AE-2A0D-73F5-52730541E292}"/>
              </a:ext>
            </a:extLst>
          </p:cNvPr>
          <p:cNvSpPr txBox="1"/>
          <p:nvPr/>
        </p:nvSpPr>
        <p:spPr>
          <a:xfrm>
            <a:off x="365760" y="1149924"/>
            <a:ext cx="11194063" cy="4312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Bens Públicos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Imóveis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Englobam terrenos, prédios e construções fixas. Exigem cadastro físico e contábil regular e avaliação periódica para apuração de depreciação.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 Semoventes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Animais utilizados para prestação de serviço público (ex: cães de guarda, cavalos da PM). Integram o ativo patrimonial.</a:t>
            </a:r>
          </a:p>
        </p:txBody>
      </p:sp>
    </p:spTree>
    <p:extLst>
      <p:ext uri="{BB962C8B-B14F-4D97-AF65-F5344CB8AC3E}">
        <p14:creationId xmlns:p14="http://schemas.microsoft.com/office/powerpoint/2010/main" val="153549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23476-BC07-7CB4-7079-BE29AB553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8E8036-5137-CDCC-3479-FBD496DB1916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574BC7-B94B-AD0C-2C5F-BF3019F10E38}"/>
              </a:ext>
            </a:extLst>
          </p:cNvPr>
          <p:cNvSpPr txBox="1"/>
          <p:nvPr/>
        </p:nvSpPr>
        <p:spPr>
          <a:xfrm>
            <a:off x="365760" y="1149924"/>
            <a:ext cx="11194063" cy="4312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Bens Públicos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 Créditos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Direitos creditórios provenientes de tributos, contribuições e demais receitas previstas. Sujeitos à inscrição em dívida ativa quando inadimplidos.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 Direitos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Incluem patentes, concessões e autorizações administrativas. Devem ser registrados conforme orientação da contabilidade pública.</a:t>
            </a:r>
          </a:p>
        </p:txBody>
      </p:sp>
    </p:spTree>
    <p:extLst>
      <p:ext uri="{BB962C8B-B14F-4D97-AF65-F5344CB8AC3E}">
        <p14:creationId xmlns:p14="http://schemas.microsoft.com/office/powerpoint/2010/main" val="17897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1462C-56F1-8BF5-BAA6-78A2C46D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658111-B47E-D772-3D13-B6DB30B2E981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11A151-444A-7F88-B940-B4F0A0433786}"/>
              </a:ext>
            </a:extLst>
          </p:cNvPr>
          <p:cNvSpPr txBox="1"/>
          <p:nvPr/>
        </p:nvSpPr>
        <p:spPr>
          <a:xfrm>
            <a:off x="365760" y="1149924"/>
            <a:ext cx="11194063" cy="24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Bens Públicos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2.6 Ações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Participações societárias detidas por entes públicos em empresas públicas, sociedades de economia mista ou outras entidades.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8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99F88-03FB-F111-F917-ADA764675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B19D62-65B3-B109-7B64-56262A24ADA4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258D20-1A82-D6FE-C671-7DC0ABA65188}"/>
              </a:ext>
            </a:extLst>
          </p:cNvPr>
          <p:cNvSpPr txBox="1"/>
          <p:nvPr/>
        </p:nvSpPr>
        <p:spPr>
          <a:xfrm>
            <a:off x="365760" y="1149924"/>
            <a:ext cx="11194063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Competências dos Entes Federativos</a:t>
            </a:r>
          </a:p>
          <a:p>
            <a:r>
              <a:rPr lang="pt-BR" sz="2400" b="1" dirty="0"/>
              <a:t>Título III – Da Organização do Estado</a:t>
            </a:r>
          </a:p>
          <a:p>
            <a:r>
              <a:rPr lang="pt-BR" sz="2400" b="1" dirty="0"/>
              <a:t>Capítulo I</a:t>
            </a:r>
            <a:r>
              <a:rPr lang="pt-BR" sz="2400" dirty="0"/>
              <a:t> – Da Organização Político-Administrativa (Art. 18 e 19)</a:t>
            </a:r>
            <a:br>
              <a:rPr lang="pt-BR" sz="2400" dirty="0"/>
            </a:br>
            <a:r>
              <a:rPr lang="pt-BR" sz="2400" b="1" dirty="0"/>
              <a:t>Capítulo II</a:t>
            </a:r>
            <a:r>
              <a:rPr lang="pt-BR" sz="2400" dirty="0"/>
              <a:t> – Da União (Art. 20 ao 24)</a:t>
            </a:r>
            <a:br>
              <a:rPr lang="pt-BR" sz="2400" dirty="0"/>
            </a:br>
            <a:r>
              <a:rPr lang="pt-BR" sz="2400" b="1" dirty="0"/>
              <a:t>Capítulo III</a:t>
            </a:r>
            <a:r>
              <a:rPr lang="pt-BR" sz="2400" dirty="0"/>
              <a:t> – Dos Estados Federados (Art. 25 ao 28)</a:t>
            </a:r>
            <a:br>
              <a:rPr lang="pt-BR" sz="2400" dirty="0"/>
            </a:br>
            <a:r>
              <a:rPr lang="pt-BR" sz="2400" b="1" dirty="0"/>
              <a:t>Capítulo IV</a:t>
            </a:r>
            <a:r>
              <a:rPr lang="pt-BR" sz="2400" dirty="0"/>
              <a:t> – Dos Municípios (Art. 29 ao 31)</a:t>
            </a:r>
            <a:br>
              <a:rPr lang="pt-BR" sz="2400" dirty="0"/>
            </a:br>
            <a:r>
              <a:rPr lang="pt-BR" sz="2400" b="1" dirty="0"/>
              <a:t>Capítulo V</a:t>
            </a:r>
            <a:r>
              <a:rPr lang="pt-BR" sz="2400" dirty="0"/>
              <a:t> – Do Distrito Federal e dos Territórios</a:t>
            </a:r>
          </a:p>
          <a:p>
            <a:r>
              <a:rPr lang="pt-BR" sz="2400" b="1" dirty="0"/>
              <a:t>Seção I</a:t>
            </a:r>
            <a:r>
              <a:rPr lang="pt-BR" sz="2400" dirty="0"/>
              <a:t> – Do Distrito Federal (Art. 32)</a:t>
            </a:r>
          </a:p>
          <a:p>
            <a:r>
              <a:rPr lang="pt-BR" sz="2400" b="1" dirty="0"/>
              <a:t>Seção II</a:t>
            </a:r>
            <a:r>
              <a:rPr lang="pt-BR" sz="2400" dirty="0"/>
              <a:t> – Dos Territórios (Art. 33)</a:t>
            </a:r>
            <a:br>
              <a:rPr lang="pt-BR" sz="2400" dirty="0"/>
            </a:br>
            <a:r>
              <a:rPr lang="pt-BR" sz="2400" b="1" dirty="0"/>
              <a:t>Capítulo VI</a:t>
            </a:r>
            <a:r>
              <a:rPr lang="pt-BR" sz="2400" dirty="0"/>
              <a:t> – Da Intervenção (Art. 34 ao 36)</a:t>
            </a:r>
            <a:br>
              <a:rPr lang="pt-BR" sz="2400" dirty="0"/>
            </a:br>
            <a:r>
              <a:rPr lang="pt-BR" sz="2400" b="1" dirty="0"/>
              <a:t>Capítulo VII</a:t>
            </a:r>
            <a:r>
              <a:rPr lang="pt-BR" sz="2400" dirty="0"/>
              <a:t> – Da Administração Pública</a:t>
            </a:r>
          </a:p>
          <a:p>
            <a:r>
              <a:rPr lang="pt-BR" sz="2400" b="1" dirty="0"/>
              <a:t>Seção I</a:t>
            </a:r>
            <a:r>
              <a:rPr lang="pt-BR" sz="2400" dirty="0"/>
              <a:t> – Disposições Gerais (Art. 37 ao 41)</a:t>
            </a:r>
          </a:p>
          <a:p>
            <a:r>
              <a:rPr lang="pt-BR" sz="2400" b="1" dirty="0"/>
              <a:t>Seção II</a:t>
            </a:r>
            <a:r>
              <a:rPr lang="pt-BR" sz="2400" dirty="0"/>
              <a:t> – Dos Servidores Públicos (Art. 39 ao 41)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4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B1CC1-893D-A145-7F37-F1CDE9595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6A59E1F-E167-9983-B095-C648FD09F481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2D931F-36D1-E37A-0536-0EFD2F294482}"/>
              </a:ext>
            </a:extLst>
          </p:cNvPr>
          <p:cNvSpPr txBox="1"/>
          <p:nvPr/>
        </p:nvSpPr>
        <p:spPr>
          <a:xfrm>
            <a:off x="365760" y="1149924"/>
            <a:ext cx="11194063" cy="4312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Competências dos Entes Federativos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 Comuns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Previstas no art. 23 da CF/88, como preservação do meio ambiente, combate à pobreza e proteção à infância – entre outras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 Exclusivas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Pertencem unicamente à União (art. 21), como defesa nacional e emissão de moeda.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5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86835D-304B-C649-C2B5-C1F8F0B3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09D731-840F-AB8A-2620-2A3387962C55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B339C45-0BFB-92BB-8698-FF76A79434A1}"/>
              </a:ext>
            </a:extLst>
          </p:cNvPr>
          <p:cNvSpPr txBox="1"/>
          <p:nvPr/>
        </p:nvSpPr>
        <p:spPr>
          <a:xfrm>
            <a:off x="365760" y="1149924"/>
            <a:ext cx="11194063" cy="496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Competências dos Entes Federativos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 Privativas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Reservadas ao Poder Executivo da União (art. 22), podendo ser delegadas mediante lei complementar.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3.4 Concorrentes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Envolvem União, Estados e DF na elaboração de normas gerais, cabendo aos Estados legislar supletivamente (art. 24).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8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A8CA6-3BBD-CA83-4106-6A2B796D0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12C96D9-1BB6-88BE-789F-D92C5F6CEBFF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2A1C02-0D81-75BF-9579-CB52E5D04D9A}"/>
              </a:ext>
            </a:extLst>
          </p:cNvPr>
          <p:cNvSpPr txBox="1"/>
          <p:nvPr/>
        </p:nvSpPr>
        <p:spPr>
          <a:xfrm>
            <a:off x="365760" y="1149924"/>
            <a:ext cx="11194063" cy="24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Organização Municipal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Baseia-se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 Orgânica Municipal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elaborada conforme princípios da CF. Prevê os poderes Executivo e Legislativo, e estrutura própria de administração.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03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43795-733C-5660-8DDF-4341DDC9D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A54E09-0E94-C58D-69B1-287D5D1FA2C3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3F2923-F170-CC48-C467-B14358D5ADE8}"/>
              </a:ext>
            </a:extLst>
          </p:cNvPr>
          <p:cNvSpPr txBox="1"/>
          <p:nvPr/>
        </p:nvSpPr>
        <p:spPr>
          <a:xfrm>
            <a:off x="365760" y="1149924"/>
            <a:ext cx="11194063" cy="24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Repartição Tributária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Estabelecida nos arts. 157 a 160 da CF. O Município tem direito à participação nas receitas federais (ex: FPM) e estaduais (ex: ICMS, IPVA).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1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F76AC-B43F-76B5-3A21-D9BAD18F2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5F8785D-C20C-6408-2830-26F5BD210CCC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FA13EC-5424-6BCB-6D05-CC85FA1E0F55}"/>
              </a:ext>
            </a:extLst>
          </p:cNvPr>
          <p:cNvSpPr txBox="1"/>
          <p:nvPr/>
        </p:nvSpPr>
        <p:spPr>
          <a:xfrm>
            <a:off x="365760" y="1149924"/>
            <a:ext cx="11194063" cy="310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Receitas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Dividem-se em: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Originárias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taxas, tarifas, preços públicos.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Derivadas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impostos (IPTU, ISS, ITBI), transferências constitucionais e voluntárias.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1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16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Interno Municipal</a:t>
            </a:r>
          </a:p>
          <a:p>
            <a:pPr algn="ctr"/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Licitações finanças e auditorias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CDC1E3-A68C-9606-5E6E-811044A53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A406B2D-AE88-5E7A-04C2-CDD513B4F849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DD7A18-C579-C2E5-F700-7B89F01362C3}"/>
              </a:ext>
            </a:extLst>
          </p:cNvPr>
          <p:cNvSpPr txBox="1"/>
          <p:nvPr/>
        </p:nvSpPr>
        <p:spPr>
          <a:xfrm>
            <a:off x="365760" y="1149924"/>
            <a:ext cx="11194063" cy="234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Planejamento Orçamentário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Constituído pelos instrumentos: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LDO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(art. 165 da CF). Deve observar os princípios da legalidade, equilíbrio orçamentário e transparência, conforme LRF (Lei Complementar nº 101/2000) e IN TCE-PR.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7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C4187-F788-2729-9332-1036E96A0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93FCDF-CA26-B451-9FCE-348C3E80CE60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43E6AE-E352-B97F-6808-7332BD7BD0FB}"/>
              </a:ext>
            </a:extLst>
          </p:cNvPr>
          <p:cNvSpPr txBox="1"/>
          <p:nvPr/>
        </p:nvSpPr>
        <p:spPr>
          <a:xfrm>
            <a:off x="365760" y="1149924"/>
            <a:ext cx="11194063" cy="320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Controle dos Gastos Públicos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feito por meio de: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Interno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(art. 74, CF)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Externo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(TCEs e TCU)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Social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(transparência ativa e passiva)</a:t>
            </a:r>
          </a:p>
        </p:txBody>
      </p:sp>
    </p:spTree>
    <p:extLst>
      <p:ext uri="{BB962C8B-B14F-4D97-AF65-F5344CB8AC3E}">
        <p14:creationId xmlns:p14="http://schemas.microsoft.com/office/powerpoint/2010/main" val="376571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C01C8-7570-8CFB-DB51-CF78A7411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861485A-395C-E282-7428-EEBFCEDFAB1A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3171E2-AAB8-D9DD-6F69-272504AEBA10}"/>
              </a:ext>
            </a:extLst>
          </p:cNvPr>
          <p:cNvSpPr txBox="1"/>
          <p:nvPr/>
        </p:nvSpPr>
        <p:spPr>
          <a:xfrm>
            <a:off x="365760" y="1149924"/>
            <a:ext cx="11194063" cy="320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Transparência Pública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Obrigatória nos termos da LRF (art. 48) e da LAI (Lei 12.527/11). Inclui: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Divulgação de despesas, contratos, licitações, pessoal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Relatórios de gestão fiscal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Portais da transparência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9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8B0D3-9FAE-9965-DD75-A671C235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B08B2D2-DD71-D9BD-B736-2113F89BE2EC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C21EB7-9CB5-6865-4DBE-FA3817EE74E2}"/>
              </a:ext>
            </a:extLst>
          </p:cNvPr>
          <p:cNvSpPr txBox="1"/>
          <p:nvPr/>
        </p:nvSpPr>
        <p:spPr>
          <a:xfrm>
            <a:off x="365760" y="1149924"/>
            <a:ext cx="11194063" cy="494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Prestações de Contas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Devem ser realizadas anualmente pelos chefes do Executivo, com envio ao Legislativo e aos Tribunais de Contas, conforme art. 70 e 71 da CF e instruções do TCE-PR.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CF. Art. 70. 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pelo sistema de controle interno de cada Poder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Parágrafo único. Prestará contas qualquer pessoa física ou jurídica, pública ou privada, que utilize, arrecade, guarde, gerencie ou administre dinheiros, bens e valores públicos ou pelos quais a União responda, ou que, em nome desta, assuma obrigações de natureza pecuniária.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Art. 71. O controle externo, a cargo do Congresso Nacional, será exercido com o auxílio do Tribunal de Contas da União, ao qual compete:</a:t>
            </a:r>
            <a:endParaRPr lang="pt-BR" sz="1400" kern="1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9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B8B20C-71AB-70D4-DE84-4309D8223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CA763F-E29A-3376-65C4-63AB93E7C24A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9686DE-3F70-0E55-85D5-D01DBC4870DF}"/>
              </a:ext>
            </a:extLst>
          </p:cNvPr>
          <p:cNvSpPr txBox="1"/>
          <p:nvPr/>
        </p:nvSpPr>
        <p:spPr>
          <a:xfrm>
            <a:off x="365760" y="1149924"/>
            <a:ext cx="11194063" cy="24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Autonomia Financeira da Câmara Municipal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Garante independência orçamentária e financeira ao Legislativo, respeitado o limite de gasto previsto no art. 29-A da CF.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ACF55-C1F8-3B0E-E130-E27C8AFA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BB8A321-3194-4576-6A4E-2ED948B07187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D70F48-3E8E-E7F9-4133-407F979FD7BB}"/>
              </a:ext>
            </a:extLst>
          </p:cNvPr>
          <p:cNvSpPr txBox="1"/>
          <p:nvPr/>
        </p:nvSpPr>
        <p:spPr>
          <a:xfrm>
            <a:off x="365760" y="1149924"/>
            <a:ext cx="11194063" cy="24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Receita da Câmara (Duodécimo)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Transferência mensal obrigatória do Executivo ao Legislativo, conforme art. 168 da CF, fixada na LOA e limitada ao art. 29-A da CF.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Exige cálculo proporcional à receita arrecadada.</a:t>
            </a:r>
          </a:p>
        </p:txBody>
      </p:sp>
    </p:spTree>
    <p:extLst>
      <p:ext uri="{BB962C8B-B14F-4D97-AF65-F5344CB8AC3E}">
        <p14:creationId xmlns:p14="http://schemas.microsoft.com/office/powerpoint/2010/main" val="29400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A1153-A175-B2B5-EB49-8914A8B3C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D09842-8DED-6FA0-8F87-5DF4B43E9476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0650F0-189B-CA2F-13F3-8474B279E227}"/>
              </a:ext>
            </a:extLst>
          </p:cNvPr>
          <p:cNvSpPr txBox="1"/>
          <p:nvPr/>
        </p:nvSpPr>
        <p:spPr>
          <a:xfrm>
            <a:off x="365760" y="1149924"/>
            <a:ext cx="11194063" cy="5173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Despesas – Estágios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13.1 Fixação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Definição do orçamento na LOA com base em PPA e LDO.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13.2 Programação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Desenvolvimento de plano de execução física e financeira da despesa.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2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Lei Complementar 10/2000 - Art. 8</a:t>
            </a:r>
            <a:r>
              <a:rPr lang="pt-BR" sz="1200" b="0" i="0" u="sng" baseline="30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</a:t>
            </a:r>
            <a:r>
              <a:rPr lang="pt-BR" sz="12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 </a:t>
            </a:r>
            <a:r>
              <a:rPr lang="pt-BR" sz="12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Até trinta dias após a publicação dos orçamentos, nos termos em que dispuser a lei de diretrizes orçamentárias e observado o disposto na alínea </a:t>
            </a:r>
            <a:r>
              <a:rPr lang="pt-BR" sz="1200" b="0" i="1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 </a:t>
            </a:r>
            <a:r>
              <a:rPr lang="pt-BR" sz="12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 inciso I do art. 4</a:t>
            </a:r>
            <a:r>
              <a:rPr lang="pt-BR" sz="1200" b="0" i="0" u="sng" baseline="30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</a:t>
            </a:r>
            <a:r>
              <a:rPr lang="pt-BR" sz="12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, o Poder Executivo estabelecerá a programação financeira e o cronograma de execução mensal de desembolso.</a:t>
            </a:r>
            <a:endParaRPr lang="pt-BR" sz="1200" kern="1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13.3 Licitação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Obediência à Lei nº 14.133/21 (nova Lei de Licitações e Contratos).</a:t>
            </a:r>
          </a:p>
        </p:txBody>
      </p:sp>
    </p:spTree>
    <p:extLst>
      <p:ext uri="{BB962C8B-B14F-4D97-AF65-F5344CB8AC3E}">
        <p14:creationId xmlns:p14="http://schemas.microsoft.com/office/powerpoint/2010/main" val="2805952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4569EB-E39C-2035-8A65-ECE802DD0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C6C1A6-1AD5-F85A-DC29-59AE1813055A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2E9885-A799-CCD4-F7E1-CB29E8674CF3}"/>
              </a:ext>
            </a:extLst>
          </p:cNvPr>
          <p:cNvSpPr txBox="1"/>
          <p:nvPr/>
        </p:nvSpPr>
        <p:spPr>
          <a:xfrm>
            <a:off x="365760" y="1149924"/>
            <a:ext cx="11194063" cy="3758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Despesas – Estágios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13.4 Empenho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Reserva de dotação orçamentária para futura despesa (Lei 4.320/64, art. 58).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13.5 Liquidação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Verificação do direito adquirido do credor e do cumprimento da obrigação. (Lei 4.320/64, art. 63).</a:t>
            </a:r>
          </a:p>
        </p:txBody>
      </p:sp>
    </p:spTree>
    <p:extLst>
      <p:ext uri="{BB962C8B-B14F-4D97-AF65-F5344CB8AC3E}">
        <p14:creationId xmlns:p14="http://schemas.microsoft.com/office/powerpoint/2010/main" val="2938474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14827-0EB2-1640-F2C6-30610BB93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BC71E0-5123-7BF8-8327-D13DA6851F2E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384029-65B3-945E-83EA-627FF2EB21AF}"/>
              </a:ext>
            </a:extLst>
          </p:cNvPr>
          <p:cNvSpPr txBox="1"/>
          <p:nvPr/>
        </p:nvSpPr>
        <p:spPr>
          <a:xfrm>
            <a:off x="365760" y="1149924"/>
            <a:ext cx="11194063" cy="506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Despesas – Estágios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13.6 Suprimento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Adiantamento para pequenas despesas urgentes, conforme normas locais e TCE. </a:t>
            </a:r>
            <a:r>
              <a:rPr lang="pt-B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(Lei 4.320/64, art. 68 e 69).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13.7 Pagamento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Quitação da despesa com base nos documentos fiscais e contábeis, em ordem cronológica. (Lei 4.320/64, arts. 64 E 65).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8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D85C0-A2F4-ADD8-4B10-7CFB194F9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D79D1C-D326-D234-7F05-4E0EA2B39CBE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3DE215-5969-39C2-814E-525988B538B9}"/>
              </a:ext>
            </a:extLst>
          </p:cNvPr>
          <p:cNvSpPr txBox="1"/>
          <p:nvPr/>
        </p:nvSpPr>
        <p:spPr>
          <a:xfrm>
            <a:off x="365760" y="1149924"/>
            <a:ext cx="11194063" cy="552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Remuneração e Subsídios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 observar os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tetos constitucionais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(art. 37, XI) e ser fixada por lei específica antes da legislatura.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Vereadores - C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onforme art. 29, VI, da CF. 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Prefeitos  - Conforme art. 37, XI - não pode ultrapassar o Ministro do STF.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Servidores – Conforme art. 37, XI - não pode ultrapassar o subsídio do Prefeito.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R$ 46.366,19, a partir de 01/02/2025 (valores aprovados pela Lei nº 14.520/2023).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3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6098" y="1758462"/>
            <a:ext cx="11451102" cy="332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50"/>
              </a:spcAft>
            </a:pPr>
            <a:endParaRPr lang="pt-BR" sz="4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650"/>
              </a:spcAft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650"/>
              </a:spcAft>
            </a:pPr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C4AE3-73F7-4EAD-44E1-0F6E030F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82D87D2-3800-B4D4-2F64-1EB89FFC993E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8324EA-46C0-D982-1D75-1D2F7D9DF62E}"/>
              </a:ext>
            </a:extLst>
          </p:cNvPr>
          <p:cNvSpPr txBox="1"/>
          <p:nvPr/>
        </p:nvSpPr>
        <p:spPr>
          <a:xfrm>
            <a:off x="365760" y="1149924"/>
            <a:ext cx="11194063" cy="448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Alienação de Bens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Submete-se ao art. 89 da Lei nº 14.133/21. Exige: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prévia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Justificativa de interesse público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Autorização legislativa (para imóveis)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licitatório (exceto hipóteses de dispensa/inexigibilidade)</a:t>
            </a: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12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798490"/>
            <a:ext cx="10515600" cy="53189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r>
              <a:rPr lang="pt-BR" alt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16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14h às 17h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04/06/2025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5760" y="1149924"/>
            <a:ext cx="11194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Forma federativa de estado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Os bens públicos: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2.1 Móveis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2.2 Imóveis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2.3 Semoventes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2.4 Créditos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2.5 Direitos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2.6 Ações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5AD5C-9A64-8EF6-BB85-A4585E8D4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780C39-62C3-4713-19BD-901CAE366E4D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3CA1FB-FBA4-8556-58BC-50081DE8704A}"/>
              </a:ext>
            </a:extLst>
          </p:cNvPr>
          <p:cNvSpPr txBox="1"/>
          <p:nvPr/>
        </p:nvSpPr>
        <p:spPr>
          <a:xfrm>
            <a:off x="365760" y="1149924"/>
            <a:ext cx="111940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Competências dos entes: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3.1 Comuns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3.2 Exclusivas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3.3 Privativas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3.4 Concorrentes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Organização municipal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Repartição tributária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As receitas municipais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Planejamento orçamentário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O controle dos gastos públicos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Transparência pública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Prestações de contas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2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C4301-A3CB-389A-5BEF-A30E22A69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0E671E-0CF9-3B50-1920-7E475C986F3F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7491F3-C95B-C0A8-13DA-71384A5C3A31}"/>
              </a:ext>
            </a:extLst>
          </p:cNvPr>
          <p:cNvSpPr txBox="1"/>
          <p:nvPr/>
        </p:nvSpPr>
        <p:spPr>
          <a:xfrm>
            <a:off x="365760" y="1149924"/>
            <a:ext cx="11194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Autonomia financeira da Câmara Municipal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Receita da Câmara (duodécimo)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 Despesas da Câmara (estágios):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13.1 Fixação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13.2 Programação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13.3 Licitação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13.4 Empenho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13.5 Liquidação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13.6 Suprimento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13.7 Pagamento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 Remuneração e Subsídios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 Alienação de bens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9DC05-7EE1-001A-DF97-CED4A68D6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EDA4CC-14D0-DAF3-3391-2A9A58218993}"/>
              </a:ext>
            </a:extLst>
          </p:cNvPr>
          <p:cNvSpPr txBox="1"/>
          <p:nvPr/>
        </p:nvSpPr>
        <p:spPr>
          <a:xfrm>
            <a:off x="256823" y="811369"/>
            <a:ext cx="1130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– </a:t>
            </a:r>
            <a:r>
              <a:rPr lang="pt-BR" sz="1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CONTROLE DAS FINANÇAS</a:t>
            </a:r>
            <a:endParaRPr lang="pt-BR" sz="14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53F60C-D8C7-E792-8894-661D13C81375}"/>
              </a:ext>
            </a:extLst>
          </p:cNvPr>
          <p:cNvSpPr txBox="1"/>
          <p:nvPr/>
        </p:nvSpPr>
        <p:spPr>
          <a:xfrm>
            <a:off x="365760" y="1149924"/>
            <a:ext cx="11194063" cy="290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Forma Federativa de Estado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República Federativa do Brasil adota o modelo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federativo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composto por União, Estados, Distrito Federal e Municípios, autônomos nos termos do art. 18 da Constituição Federal de 1988. A forma federativa é cláusula pétrea, sendo vedada qualquer tentativa de aboli-la (art. 60, §4º, I).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45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1861</Words>
  <Application>Microsoft Office PowerPoint</Application>
  <PresentationFormat>Widescreen</PresentationFormat>
  <Paragraphs>179</Paragraphs>
  <Slides>33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user</cp:lastModifiedBy>
  <cp:revision>1399</cp:revision>
  <cp:lastPrinted>2024-02-20T23:11:01Z</cp:lastPrinted>
  <dcterms:created xsi:type="dcterms:W3CDTF">2021-01-15T17:03:51Z</dcterms:created>
  <dcterms:modified xsi:type="dcterms:W3CDTF">2025-06-02T19:42:20Z</dcterms:modified>
</cp:coreProperties>
</file>